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23"/>
  </p:notesMasterIdLst>
  <p:sldIdLst>
    <p:sldId id="256" r:id="rId3"/>
    <p:sldId id="257" r:id="rId4"/>
    <p:sldId id="258" r:id="rId5"/>
    <p:sldId id="421" r:id="rId6"/>
    <p:sldId id="422" r:id="rId7"/>
    <p:sldId id="424" r:id="rId8"/>
    <p:sldId id="423" r:id="rId9"/>
    <p:sldId id="428" r:id="rId10"/>
    <p:sldId id="434" r:id="rId11"/>
    <p:sldId id="433" r:id="rId12"/>
    <p:sldId id="418" r:id="rId13"/>
    <p:sldId id="425" r:id="rId14"/>
    <p:sldId id="429" r:id="rId15"/>
    <p:sldId id="432" r:id="rId16"/>
    <p:sldId id="430" r:id="rId17"/>
    <p:sldId id="431" r:id="rId18"/>
    <p:sldId id="435" r:id="rId19"/>
    <p:sldId id="419" r:id="rId20"/>
    <p:sldId id="420" r:id="rId21"/>
    <p:sldId id="415" r:id="rId22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en, Jonas" initials="MJ" lastIdx="148" clrIdx="0">
    <p:extLst>
      <p:ext uri="{19B8F6BF-5375-455C-9EA6-DF929625EA0E}">
        <p15:presenceInfo xmlns:p15="http://schemas.microsoft.com/office/powerpoint/2012/main" userId="S-1-5-21-1681774397-3292891888-1623808579-50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51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ta for IGM Pro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ta for IGM Pro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02.03.2021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ta for IGM Pro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ta for IGM Pro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ta for IGM Pro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detlef.gerst@igmetall.d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854" cy="610523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919408" y="2072875"/>
            <a:ext cx="1842555" cy="3868614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555" h="3868614">
                <a:moveTo>
                  <a:pt x="0" y="0"/>
                </a:moveTo>
                <a:lnTo>
                  <a:pt x="1842555" y="172029"/>
                </a:lnTo>
                <a:lnTo>
                  <a:pt x="487189" y="368065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for IGM Pro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286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200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18014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8748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for IGM Pro Cd Bk" panose="02000506040000020004" pitchFamily="50" charset="0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731444"/>
            <a:ext cx="8642349" cy="454025"/>
          </a:xfrm>
        </p:spPr>
        <p:txBody>
          <a:bodyPr/>
          <a:lstStyle>
            <a:lvl1pPr>
              <a:defRPr sz="2400"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49378"/>
            <a:ext cx="5726355" cy="3169199"/>
          </a:xfrm>
        </p:spPr>
        <p:txBody>
          <a:bodyPr lIns="0" tIns="0" rIns="0" bIns="0">
            <a:no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600" b="0" i="0">
                <a:solidFill>
                  <a:srgbClr val="3C3C3B"/>
                </a:solidFill>
                <a:latin typeface="+mn-lt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400" b="0" i="0">
                <a:solidFill>
                  <a:srgbClr val="3C3C3B"/>
                </a:solidFill>
                <a:latin typeface="+mn-lt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50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1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2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37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9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88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9D6060-E82D-9447-9797-7DBE00D194AF}"/>
              </a:ext>
            </a:extLst>
          </p:cNvPr>
          <p:cNvSpPr txBox="1"/>
          <p:nvPr userDrawn="1"/>
        </p:nvSpPr>
        <p:spPr>
          <a:xfrm>
            <a:off x="250826" y="2298068"/>
            <a:ext cx="50962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500" b="1" i="0" spc="200" baseline="0" dirty="0">
                <a:solidFill>
                  <a:schemeClr val="bg1"/>
                </a:solidFill>
                <a:latin typeface="Meta Head for IGM Pro Cd Bk" panose="02000506040000020004" pitchFamily="50" charset="0"/>
              </a:rPr>
              <a:t>VIELEN DANK FÜR DIE AUFMERKSAMKEIT.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for IGM Pro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6954854" y="1668129"/>
            <a:ext cx="2044291" cy="30767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endParaRPr lang="de-DE" sz="9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  <a:p>
            <a:pPr marL="171450" marR="0" lvl="0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		</a:t>
            </a:r>
            <a:endParaRPr kumimoji="0" lang="de-DE" altLang="de-DE" sz="11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  <a:p>
            <a:pPr marL="171450" marR="0" lvl="0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		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		</a:t>
            </a: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		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Dr. Detlef Gerst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Ressortleitung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Zukunft der Arbeit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endParaRPr kumimoji="0" lang="de-DE" altLang="de-DE" sz="11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IG METALL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Wilhelm-Leuschner-Str.79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60519 Frankfurt am Main</a:t>
            </a: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endParaRPr kumimoji="0" lang="de-DE" altLang="de-DE" sz="11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  <a:hlinkClick r:id="rId4"/>
              </a:rPr>
              <a:t>detlef.gerst@igmetall.de</a:t>
            </a:r>
            <a:endParaRPr kumimoji="0" lang="de-DE" altLang="de-DE" sz="11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  <a:p>
            <a:pPr marL="514350" marR="0" lvl="1" indent="-243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90000"/>
              <a:buFont typeface="Times" pitchFamily="1" charset="0"/>
              <a:buNone/>
              <a:tabLst/>
              <a:defRPr/>
            </a:pPr>
            <a:r>
              <a:rPr kumimoji="0" lang="de-DE" alt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069-6693-2352</a:t>
            </a:r>
          </a:p>
          <a:p>
            <a:pPr algn="r"/>
            <a:endParaRPr lang="de-DE" sz="9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for IGM Pro Cd Bk" panose="02000506040000020004" pitchFamily="50" charset="0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59774"/>
            <a:ext cx="7888240" cy="454025"/>
          </a:xfrm>
        </p:spPr>
        <p:txBody>
          <a:bodyPr/>
          <a:lstStyle>
            <a:lvl1pPr>
              <a:defRPr sz="2400"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26333"/>
            <a:ext cx="5726355" cy="3092244"/>
          </a:xfrm>
        </p:spPr>
        <p:txBody>
          <a:bodyPr lIns="0" tIns="0" rIns="0" bIns="0">
            <a:no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600" b="0" i="0">
                <a:solidFill>
                  <a:srgbClr val="3C3C3B"/>
                </a:solidFill>
                <a:latin typeface="+mn-lt"/>
              </a:defRPr>
            </a:lvl1pPr>
            <a:lvl2pPr marL="586350" indent="-279450">
              <a:spcBef>
                <a:spcPts val="750"/>
              </a:spcBef>
              <a:buSzPct val="90000"/>
              <a:buFont typeface="Wingdings" panose="05000000000000000000" pitchFamily="2" charset="2"/>
              <a:buChar char="§"/>
              <a:defRPr sz="1600" b="0" i="0">
                <a:solidFill>
                  <a:srgbClr val="3C3C3B"/>
                </a:solidFill>
                <a:latin typeface="+mn-lt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for IGM Pro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4pPr>
            <a:lvl5pPr marL="1471050">
              <a:spcBef>
                <a:spcPts val="750"/>
              </a:spcBef>
              <a:defRPr>
                <a:solidFill>
                  <a:srgbClr val="3C3C3B"/>
                </a:solidFill>
                <a:latin typeface="Meta for IGM Pro" panose="02000503040000020004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5250569" y="3766384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for IGM Pro Cd Lt" panose="02000506030000020004" pitchFamily="50" charset="0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smtClean="0">
                <a:latin typeface="Meta for IGM Pro" panose="02000503040000020004" pitchFamily="2" charset="0"/>
              </a:rPr>
              <a:pPr algn="ctr"/>
              <a:t>‹N°›</a:t>
            </a:fld>
            <a:endParaRPr lang="de-DE" dirty="0">
              <a:latin typeface="Meta for IGM Pro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8A545D-DAD0-0540-AAC9-9A022508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9D6060-E82D-9447-9797-7DBE00D194AF}"/>
              </a:ext>
            </a:extLst>
          </p:cNvPr>
          <p:cNvSpPr txBox="1"/>
          <p:nvPr userDrawn="1"/>
        </p:nvSpPr>
        <p:spPr>
          <a:xfrm>
            <a:off x="250826" y="2298068"/>
            <a:ext cx="50962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500" b="1" i="0" spc="200" baseline="0" dirty="0">
                <a:solidFill>
                  <a:schemeClr val="bg1"/>
                </a:solidFill>
                <a:latin typeface="Meta Head for IGM Pro Cd Bk" panose="02000506040000020004" pitchFamily="50" charset="0"/>
              </a:rPr>
              <a:t>VIELEN DANK FÜR IHRE AUFMERKSAMKEIT.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for IGM Pro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705475" y="3375286"/>
            <a:ext cx="3187699" cy="152349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Gliederung einfügen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Max Mustermann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Musterstraße 12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45678 Musterstadt</a:t>
            </a:r>
          </a:p>
          <a:p>
            <a:pPr algn="r"/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Tel 0123 456789-0</a:t>
            </a:r>
            <a:br>
              <a:rPr lang="de-DE" sz="1100" b="0" i="0" kern="1200" dirty="0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</a:br>
            <a:r>
              <a:rPr lang="de-DE" sz="1100" b="0" i="0" kern="1200" dirty="0" err="1">
                <a:solidFill>
                  <a:srgbClr val="3C3C3B"/>
                </a:solidFill>
                <a:effectLst/>
                <a:latin typeface="Meta for IGM Pro" panose="02000503040000020004" pitchFamily="2" charset="0"/>
                <a:ea typeface="+mn-ea"/>
                <a:cs typeface="+mn-cs"/>
              </a:rPr>
              <a:t>max.mustermann@igmetall.de</a:t>
            </a:r>
            <a:endParaRPr lang="de-DE" sz="1100" b="0" i="0" kern="1200" dirty="0">
              <a:solidFill>
                <a:srgbClr val="3C3C3B"/>
              </a:solidFill>
              <a:effectLst/>
              <a:latin typeface="Meta for IGM Pro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" y="0"/>
            <a:ext cx="9138702" cy="609246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551D7B0F-DCAE-5B45-A92D-07BA8B987DC0}"/>
              </a:ext>
            </a:extLst>
          </p:cNvPr>
          <p:cNvSpPr/>
          <p:nvPr userDrawn="1"/>
        </p:nvSpPr>
        <p:spPr>
          <a:xfrm rot="3786198">
            <a:off x="6919408" y="2072875"/>
            <a:ext cx="1842555" cy="3868614"/>
          </a:xfrm>
          <a:custGeom>
            <a:avLst/>
            <a:gdLst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1559566 w 1559566"/>
              <a:gd name="connsiteY2" fmla="*/ 3868614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424813 w 1559566"/>
              <a:gd name="connsiteY2" fmla="*/ 366325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559566"/>
              <a:gd name="connsiteY0" fmla="*/ 0 h 3868614"/>
              <a:gd name="connsiteX1" fmla="*/ 1559566 w 1559566"/>
              <a:gd name="connsiteY1" fmla="*/ 0 h 3868614"/>
              <a:gd name="connsiteX2" fmla="*/ 577634 w 1559566"/>
              <a:gd name="connsiteY2" fmla="*/ 3755016 h 3868614"/>
              <a:gd name="connsiteX3" fmla="*/ 0 w 1559566"/>
              <a:gd name="connsiteY3" fmla="*/ 3868614 h 3868614"/>
              <a:gd name="connsiteX4" fmla="*/ 0 w 1559566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577634 w 1842555"/>
              <a:gd name="connsiteY2" fmla="*/ 3755016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634265 w 1842555"/>
              <a:gd name="connsiteY2" fmla="*/ 3783743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  <a:gd name="connsiteX0" fmla="*/ 0 w 1842555"/>
              <a:gd name="connsiteY0" fmla="*/ 0 h 3868614"/>
              <a:gd name="connsiteX1" fmla="*/ 1842555 w 1842555"/>
              <a:gd name="connsiteY1" fmla="*/ 172029 h 3868614"/>
              <a:gd name="connsiteX2" fmla="*/ 487189 w 1842555"/>
              <a:gd name="connsiteY2" fmla="*/ 3680657 h 3868614"/>
              <a:gd name="connsiteX3" fmla="*/ 0 w 1842555"/>
              <a:gd name="connsiteY3" fmla="*/ 3868614 h 3868614"/>
              <a:gd name="connsiteX4" fmla="*/ 0 w 1842555"/>
              <a:gd name="connsiteY4" fmla="*/ 0 h 386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555" h="3868614">
                <a:moveTo>
                  <a:pt x="0" y="0"/>
                </a:moveTo>
                <a:lnTo>
                  <a:pt x="1842555" y="172029"/>
                </a:lnTo>
                <a:lnTo>
                  <a:pt x="487189" y="3680657"/>
                </a:lnTo>
                <a:lnTo>
                  <a:pt x="0" y="38686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for IGM Pro" panose="02000503040000020004" pitchFamily="2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64862" y="733269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200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18014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7105426" y="4722607"/>
            <a:ext cx="1799879" cy="4208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rgbClr val="3C3C3B"/>
                </a:solidFill>
              </a:rPr>
              <a:t>IG Metall, Vorstand</a:t>
            </a:r>
          </a:p>
          <a:p>
            <a:r>
              <a:rPr lang="de-DE" sz="1050" dirty="0">
                <a:solidFill>
                  <a:srgbClr val="3C3C3B"/>
                </a:solidFill>
              </a:rPr>
              <a:t>Ressort Zukunft der Arbeit</a:t>
            </a:r>
          </a:p>
        </p:txBody>
      </p:sp>
    </p:spTree>
    <p:extLst>
      <p:ext uri="{BB962C8B-B14F-4D97-AF65-F5344CB8AC3E}">
        <p14:creationId xmlns:p14="http://schemas.microsoft.com/office/powerpoint/2010/main" val="36231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5" y="4786476"/>
            <a:ext cx="3560456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>
                <a:solidFill>
                  <a:srgbClr val="3C3C3B"/>
                </a:solidFill>
                <a:latin typeface="+mn-lt"/>
              </a:rPr>
              <a:t>Transformation | Detlef Gerst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 Metall</a:t>
            </a:r>
          </a:p>
          <a:p>
            <a:pPr algn="r"/>
            <a:r>
              <a:rPr lang="de-DE" sz="1000" b="1" i="0" kern="1200" dirty="0">
                <a:solidFill>
                  <a:srgbClr val="3C3C3B"/>
                </a:solidFill>
                <a:effectLst/>
                <a:latin typeface="+mn-lt"/>
                <a:ea typeface="+mn-ea"/>
                <a:cs typeface="+mn-cs"/>
              </a:rPr>
              <a:t>Vorstand, Zukunft der Arbeit</a:t>
            </a: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6" r:id="rId7"/>
    <p:sldLayoutId id="214748367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spc="200" baseline="0">
          <a:solidFill>
            <a:srgbClr val="E3051B"/>
          </a:solidFill>
          <a:latin typeface="+mn-lt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1"/>
        </a:buBlip>
        <a:defRPr sz="1800" b="0" i="0" kern="1200">
          <a:solidFill>
            <a:srgbClr val="3C3C3B"/>
          </a:solidFill>
          <a:latin typeface="+mn-lt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1"/>
        </a:buBlip>
        <a:defRPr sz="1800" b="0" i="0" kern="1200">
          <a:solidFill>
            <a:srgbClr val="3C3C3B"/>
          </a:solidFill>
          <a:latin typeface="+mn-lt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713925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360583"/>
            <a:ext cx="8642349" cy="327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5" y="4786476"/>
            <a:ext cx="3560456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>
                <a:solidFill>
                  <a:srgbClr val="3C3C3B"/>
                </a:solidFill>
                <a:latin typeface="+mn-lt"/>
              </a:rPr>
              <a:t>Transformationsatlas| Detlef Gerst| 17.6.2019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66813-E909-A142-B31F-03FCE51CCD4D}"/>
              </a:ext>
            </a:extLst>
          </p:cNvPr>
          <p:cNvSpPr txBox="1"/>
          <p:nvPr userDrawn="1"/>
        </p:nvSpPr>
        <p:spPr>
          <a:xfrm>
            <a:off x="6115050" y="4636168"/>
            <a:ext cx="27840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b="0" i="0" kern="1200" dirty="0">
                <a:solidFill>
                  <a:srgbClr val="3C3C3B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 Metall</a:t>
            </a:r>
          </a:p>
          <a:p>
            <a:pPr algn="r"/>
            <a:r>
              <a:rPr lang="de-DE" sz="800" b="0" i="0" kern="1200" dirty="0">
                <a:solidFill>
                  <a:srgbClr val="3C3C3B"/>
                </a:solidFill>
                <a:effectLst/>
                <a:latin typeface="+mn-lt"/>
                <a:ea typeface="+mn-ea"/>
                <a:cs typeface="+mn-cs"/>
              </a:rPr>
              <a:t>Vorstand, Ressort Zukunft der Arbeit</a:t>
            </a:r>
          </a:p>
        </p:txBody>
      </p:sp>
    </p:spTree>
    <p:extLst>
      <p:ext uri="{BB962C8B-B14F-4D97-AF65-F5344CB8AC3E}">
        <p14:creationId xmlns:p14="http://schemas.microsoft.com/office/powerpoint/2010/main" val="14157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spc="200" baseline="0">
          <a:solidFill>
            <a:srgbClr val="E3051B"/>
          </a:solidFill>
          <a:latin typeface="+mn-lt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1"/>
        </a:buBlip>
        <a:defRPr sz="1600" b="0" i="0" kern="1200">
          <a:solidFill>
            <a:srgbClr val="3C3C3B"/>
          </a:solidFill>
          <a:latin typeface="+mn-lt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400" b="0" i="0" kern="1200">
          <a:solidFill>
            <a:srgbClr val="3C3C3B"/>
          </a:solidFill>
          <a:latin typeface="+mn-lt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1"/>
        </a:buBlip>
        <a:defRPr sz="1800" b="0" i="0" kern="1200">
          <a:solidFill>
            <a:schemeClr val="tx1"/>
          </a:solidFill>
          <a:latin typeface="Meta OT" panose="020B05040301010201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2D56DEB-8FA0-F646-B1CD-FD9ED7154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19" y="3283550"/>
            <a:ext cx="4402565" cy="1026628"/>
          </a:xfrm>
        </p:spPr>
        <p:txBody>
          <a:bodyPr/>
          <a:lstStyle/>
          <a:p>
            <a:r>
              <a:rPr lang="de-DE" sz="2000" dirty="0"/>
              <a:t>Transformationsatlas der IG Metall </a:t>
            </a:r>
            <a:br>
              <a:rPr lang="de-DE" sz="2000" dirty="0"/>
            </a:br>
            <a:br>
              <a:rPr lang="de-DE" sz="1800" dirty="0"/>
            </a:br>
            <a:br>
              <a:rPr lang="de-DE" sz="1600" dirty="0"/>
            </a:br>
            <a:r>
              <a:rPr lang="de-DE" sz="1600" dirty="0"/>
              <a:t>Dr. Detlef Gerst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9B8812B-3530-FE4D-B060-4145CE72F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55" y="4443442"/>
            <a:ext cx="3842204" cy="379256"/>
          </a:xfrm>
        </p:spPr>
        <p:txBody>
          <a:bodyPr>
            <a:noAutofit/>
          </a:bodyPr>
          <a:lstStyle/>
          <a:p>
            <a:r>
              <a:rPr lang="de-DE" sz="1200" dirty="0"/>
              <a:t>Vortrag, Stand 30.01.2020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30" y="3651598"/>
            <a:ext cx="2250355" cy="3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Schwerpunkte der Veränderung: Digitalisierung und steigender Qualifizierungsbedarf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0824" y="1450241"/>
            <a:ext cx="8642350" cy="255995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DE" dirty="0"/>
              <a:t>Gefragt wurde nach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Verlagerungen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600" i="1" dirty="0">
                <a:solidFill>
                  <a:srgbClr val="0070C0"/>
                </a:solidFill>
              </a:rPr>
              <a:t>Digitalisierung von Produkten und Prozessen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Dekarbonisierung: Elektromobilität, Energieeffizienz, Energieerzeugung</a:t>
            </a:r>
          </a:p>
          <a:p>
            <a:pPr>
              <a:buClr>
                <a:srgbClr val="FF0000"/>
              </a:buClr>
            </a:pPr>
            <a:endParaRPr lang="de-DE" dirty="0"/>
          </a:p>
          <a:p>
            <a:pPr>
              <a:buClr>
                <a:srgbClr val="FF0000"/>
              </a:buClr>
            </a:pPr>
            <a:r>
              <a:rPr lang="de-DE" dirty="0"/>
              <a:t>Hoher Anteil an Beschäftigten (57%) mit </a:t>
            </a:r>
            <a:r>
              <a:rPr lang="de-DE" i="1" dirty="0">
                <a:solidFill>
                  <a:srgbClr val="0070C0"/>
                </a:solidFill>
              </a:rPr>
              <a:t>Substituierbarkeitspotential</a:t>
            </a:r>
            <a:r>
              <a:rPr lang="de-DE" dirty="0"/>
              <a:t> &gt; 50%</a:t>
            </a:r>
          </a:p>
          <a:p>
            <a:pPr>
              <a:buClr>
                <a:srgbClr val="FF0000"/>
              </a:buClr>
            </a:pPr>
            <a:r>
              <a:rPr lang="de-DE" dirty="0"/>
              <a:t>Steigender </a:t>
            </a:r>
            <a:r>
              <a:rPr lang="de-DE" i="1" dirty="0">
                <a:solidFill>
                  <a:srgbClr val="0070C0"/>
                </a:solidFill>
              </a:rPr>
              <a:t>Qualifizierungsbedarf</a:t>
            </a:r>
            <a:r>
              <a:rPr lang="de-DE" dirty="0"/>
              <a:t>: &gt; 74% „trifft zu“, 21% „trifft teilweise zu“.</a:t>
            </a:r>
          </a:p>
        </p:txBody>
      </p:sp>
    </p:spTree>
    <p:extLst>
      <p:ext uri="{BB962C8B-B14F-4D97-AF65-F5344CB8AC3E}">
        <p14:creationId xmlns:p14="http://schemas.microsoft.com/office/powerpoint/2010/main" val="392752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Ohne Strategie in die Transformation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422554"/>
            <a:ext cx="865097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1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Fehlendes Bewusstsein, fehlende Aktivitäten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517050"/>
            <a:ext cx="865097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Handlungsbedarf bei der Personal- und der Qualifizierungsplanung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1" y="1117728"/>
            <a:ext cx="8888738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neue als durch Digitalisierung verringerte Arbeitsbelastungen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3" y="1517050"/>
            <a:ext cx="865097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8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Modernisierung ohne Betriebsrat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8" y="1111631"/>
            <a:ext cx="880948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8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55099"/>
            <a:ext cx="8642349" cy="454025"/>
          </a:xfrm>
        </p:spPr>
        <p:txBody>
          <a:bodyPr/>
          <a:lstStyle/>
          <a:p>
            <a:r>
              <a:rPr lang="de-DE" dirty="0"/>
              <a:t>Transformationsatlas: Schlussfolgerungen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030479"/>
            <a:ext cx="6889076" cy="3271465"/>
          </a:xfrm>
        </p:spPr>
        <p:txBody>
          <a:bodyPr/>
          <a:lstStyle/>
          <a:p>
            <a:r>
              <a:rPr lang="de-DE" dirty="0"/>
              <a:t>Betriebe sind sehr unterschiedlich von Transformation betroffen</a:t>
            </a:r>
          </a:p>
          <a:p>
            <a:r>
              <a:rPr lang="de-DE" dirty="0"/>
              <a:t>Noch ist Zeit, die Transformation im Interesse der Beschäftigten mitzugestalten. Die wichtigsten Aufgaben:</a:t>
            </a:r>
          </a:p>
          <a:p>
            <a:pPr lvl="1"/>
            <a:r>
              <a:rPr lang="de-DE" dirty="0"/>
              <a:t>Einfordern von </a:t>
            </a:r>
            <a:r>
              <a:rPr lang="de-DE" i="1" dirty="0">
                <a:solidFill>
                  <a:srgbClr val="0070C0"/>
                </a:solidFill>
              </a:rPr>
              <a:t>strategischer Entwicklung</a:t>
            </a:r>
          </a:p>
          <a:p>
            <a:pPr lvl="1"/>
            <a:r>
              <a:rPr lang="de-DE" dirty="0"/>
              <a:t>Einfordern von </a:t>
            </a:r>
            <a:r>
              <a:rPr lang="de-DE" i="1" dirty="0">
                <a:solidFill>
                  <a:srgbClr val="0070C0"/>
                </a:solidFill>
              </a:rPr>
              <a:t>strategischer Personalplanung und -entwicklung</a:t>
            </a:r>
          </a:p>
          <a:p>
            <a:pPr lvl="1"/>
            <a:r>
              <a:rPr lang="de-DE" i="1" dirty="0">
                <a:solidFill>
                  <a:srgbClr val="0070C0"/>
                </a:solidFill>
              </a:rPr>
              <a:t>Betriebsratsarbeit nur organisieren</a:t>
            </a:r>
            <a:r>
              <a:rPr lang="de-DE" dirty="0"/>
              <a:t>: Transformation betriebsöffentlich diskutieren, Delegieren, Arbeitsgruppen, agile Projektarbeit, Teilnahme an regionalen und überregionalen Netzwerken</a:t>
            </a:r>
          </a:p>
          <a:p>
            <a:pPr lvl="1"/>
            <a:r>
              <a:rPr lang="de-DE" i="1" dirty="0">
                <a:solidFill>
                  <a:srgbClr val="0070C0"/>
                </a:solidFill>
              </a:rPr>
              <a:t>Lernen</a:t>
            </a:r>
            <a:r>
              <a:rPr lang="de-DE" dirty="0"/>
              <a:t> von Betrieben, die die Transformation erfolgreich bewältigen.</a:t>
            </a:r>
          </a:p>
          <a:p>
            <a:pPr lvl="1"/>
            <a:endParaRPr lang="de-DE" b="1" dirty="0"/>
          </a:p>
        </p:txBody>
      </p:sp>
      <p:sp>
        <p:nvSpPr>
          <p:cNvPr id="4" name="Rechteck 3"/>
          <p:cNvSpPr/>
          <p:nvPr/>
        </p:nvSpPr>
        <p:spPr bwMode="auto">
          <a:xfrm>
            <a:off x="582752" y="3818685"/>
            <a:ext cx="5775686" cy="60058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Erfolg ist nur zu erwarten, wenn Betriebsräte qualifiziert, beraten und begleitet werden. </a:t>
            </a:r>
          </a:p>
        </p:txBody>
      </p:sp>
    </p:spTree>
    <p:extLst>
      <p:ext uri="{BB962C8B-B14F-4D97-AF65-F5344CB8AC3E}">
        <p14:creationId xmlns:p14="http://schemas.microsoft.com/office/powerpoint/2010/main" val="16456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9DD2-CAD4-D746-9BED-0F740E662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7339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/>
          <p:cNvCxnSpPr>
            <a:endCxn id="14" idx="1"/>
          </p:cNvCxnSpPr>
          <p:nvPr/>
        </p:nvCxnSpPr>
        <p:spPr>
          <a:xfrm>
            <a:off x="4077301" y="1495408"/>
            <a:ext cx="2968393" cy="121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proaktive Interessenvertretung lohnt sich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250826" y="1233082"/>
            <a:ext cx="3942148" cy="52465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Der Betriebsrat</a:t>
            </a: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ist in Projekteentwicklungen und deren Umsetzung eingebunden</a:t>
            </a: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50826" y="1996665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Betrieb hat eine Strategie für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die Transformation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50825" y="2333676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Entwicklung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digitalisierter 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Produkte und Dienstl.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50826" y="2670687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Erprobung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digitalisierter Prozess-Technik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50824" y="3007698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Neue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Produkte sichern Beschäftigung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250823" y="3344709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Systematische Personalplanung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250822" y="3681720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Systematische Qualifizierungsplanung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250821" y="4018731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Beschäftigte an Arbeitsgestaltung beteiligt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031329" y="1233082"/>
            <a:ext cx="1822888" cy="52465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trifft zu (173 Betriebe)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7045694" y="1245262"/>
            <a:ext cx="1822888" cy="52465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rifft nicht zu (702 Betriebe)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5026587" y="1996665"/>
            <a:ext cx="111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31%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7116757" y="1996665"/>
            <a:ext cx="360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kumimoji="0" lang="de-DE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10%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032115" y="2334403"/>
            <a:ext cx="1620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45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7122285" y="2334403"/>
            <a:ext cx="75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21%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5023430" y="2672141"/>
            <a:ext cx="1872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52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7113600" y="2672141"/>
            <a:ext cx="792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22%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5032903" y="3009879"/>
            <a:ext cx="1692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47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7123073" y="3009879"/>
            <a:ext cx="864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24%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5033693" y="3347617"/>
            <a:ext cx="1692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41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7123863" y="3347617"/>
            <a:ext cx="57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16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5034481" y="3685355"/>
            <a:ext cx="111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31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7124651" y="3685355"/>
            <a:ext cx="39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r>
              <a:rPr kumimoji="0" lang="de-DE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5035271" y="4023093"/>
            <a:ext cx="1188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33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7125441" y="4023093"/>
            <a:ext cx="180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251610" y="4355741"/>
            <a:ext cx="3942148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Es werden Gefährdungsbeurteilungen durchgeführt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5036060" y="4360829"/>
            <a:ext cx="2016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56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1" name="Rechteck 30"/>
          <p:cNvSpPr/>
          <p:nvPr/>
        </p:nvSpPr>
        <p:spPr bwMode="auto">
          <a:xfrm>
            <a:off x="7126230" y="4360829"/>
            <a:ext cx="1080000" cy="250210"/>
          </a:xfrm>
          <a:prstGeom prst="rect">
            <a:avLst/>
          </a:prstGeom>
          <a:solidFill>
            <a:srgbClr val="E305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4263531" y="1996666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263531" y="2333677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4263531" y="2670688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4263531" y="3007699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4263531" y="3344710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4263531" y="3681721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8" name="Rechteck 37"/>
          <p:cNvSpPr/>
          <p:nvPr/>
        </p:nvSpPr>
        <p:spPr bwMode="auto">
          <a:xfrm>
            <a:off x="4263531" y="4018732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9" name="Rechteck 38"/>
          <p:cNvSpPr/>
          <p:nvPr/>
        </p:nvSpPr>
        <p:spPr bwMode="auto">
          <a:xfrm>
            <a:off x="4263531" y="4355741"/>
            <a:ext cx="700919" cy="250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rifft zu</a:t>
            </a:r>
          </a:p>
        </p:txBody>
      </p:sp>
      <p:sp>
        <p:nvSpPr>
          <p:cNvPr id="3" name="Rechteck 2"/>
          <p:cNvSpPr/>
          <p:nvPr/>
        </p:nvSpPr>
        <p:spPr>
          <a:xfrm>
            <a:off x="250820" y="852808"/>
            <a:ext cx="3942937" cy="2084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Datenzugriff: Januar 2020: 2057 Betriebe</a:t>
            </a:r>
          </a:p>
        </p:txBody>
      </p:sp>
    </p:spTree>
    <p:extLst>
      <p:ext uri="{BB962C8B-B14F-4D97-AF65-F5344CB8AC3E}">
        <p14:creationId xmlns:p14="http://schemas.microsoft.com/office/powerpoint/2010/main" val="6288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Vertiefende Bearbeitung der Transformation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85" y="1041094"/>
            <a:ext cx="2134228" cy="3025179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5" y="1050321"/>
            <a:ext cx="2153116" cy="3020412"/>
          </a:xfrm>
          <a:prstGeom prst="rect">
            <a:avLst/>
          </a:prstGeom>
          <a:ln>
            <a:solidFill>
              <a:schemeClr val="accent6">
                <a:lumMod val="10000"/>
              </a:schemeClr>
            </a:solidFill>
          </a:ln>
        </p:spPr>
      </p:pic>
      <p:sp>
        <p:nvSpPr>
          <p:cNvPr id="7" name="Rechteck 6"/>
          <p:cNvSpPr/>
          <p:nvPr/>
        </p:nvSpPr>
        <p:spPr bwMode="auto">
          <a:xfrm>
            <a:off x="453584" y="4105384"/>
            <a:ext cx="3144311" cy="655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Dialogkonzept: Qualitative Analyse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3245472" y="4105384"/>
            <a:ext cx="3144311" cy="655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EDV-Tool: Detaillierte Beurteilung von Technik, Gestaltungsprozess, Organisation und Arbeitsfolgen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689" y="1275792"/>
            <a:ext cx="2437400" cy="8097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5999689" y="2362883"/>
            <a:ext cx="3144311" cy="6554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Qualifizierung und Unterstützung von 1000 </a:t>
            </a:r>
            <a:r>
              <a:rPr lang="de-DE" sz="14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Veränderungs</a:t>
            </a:r>
            <a:r>
              <a:rPr lang="de-DE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de-DE" sz="14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rPr>
              <a:t>promotorinnen</a:t>
            </a:r>
            <a:endParaRPr lang="de-DE" sz="14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24102-7353-DC4C-A283-50407C109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568297"/>
            <a:ext cx="6591039" cy="22206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57188" algn="l"/>
              </a:tabLst>
            </a:pPr>
            <a:r>
              <a:rPr lang="de-DE" sz="2400" dirty="0"/>
              <a:t>1. Ziele, Annahmen, Vorgehen</a:t>
            </a:r>
            <a:br>
              <a:rPr lang="de-DE" sz="2400" dirty="0"/>
            </a:br>
            <a:r>
              <a:rPr lang="de-DE" sz="2400" dirty="0"/>
              <a:t>2. Ergebnisse</a:t>
            </a:r>
            <a:br>
              <a:rPr lang="de-DE" sz="2400" dirty="0"/>
            </a:br>
            <a:r>
              <a:rPr lang="de-DE" sz="2400" dirty="0"/>
              <a:t>3. Wie geht es weiter?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D3EED0-7122-5A42-842E-C9E14D7CC1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831" y="620066"/>
            <a:ext cx="2514146" cy="347696"/>
          </a:xfrm>
        </p:spPr>
        <p:txBody>
          <a:bodyPr>
            <a:normAutofit/>
          </a:bodyPr>
          <a:lstStyle/>
          <a:p>
            <a:r>
              <a:rPr lang="de-DE" sz="2400" b="1" dirty="0"/>
              <a:t>Inhalte</a:t>
            </a:r>
          </a:p>
        </p:txBody>
      </p:sp>
    </p:spTree>
    <p:extLst>
      <p:ext uri="{BB962C8B-B14F-4D97-AF65-F5344CB8AC3E}">
        <p14:creationId xmlns:p14="http://schemas.microsoft.com/office/powerpoint/2010/main" val="428424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6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9DD2-CAD4-D746-9BED-0F740E662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Ziele, Annahmen, Vorgehen </a:t>
            </a:r>
          </a:p>
        </p:txBody>
      </p:sp>
    </p:spTree>
    <p:extLst>
      <p:ext uri="{BB962C8B-B14F-4D97-AF65-F5344CB8AC3E}">
        <p14:creationId xmlns:p14="http://schemas.microsoft.com/office/powerpoint/2010/main" val="375765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252207"/>
            <a:ext cx="7528682" cy="454025"/>
          </a:xfrm>
        </p:spPr>
        <p:txBody>
          <a:bodyPr/>
          <a:lstStyle/>
          <a:p>
            <a:r>
              <a:rPr lang="de-DE" dirty="0"/>
              <a:t>Arbeitswelt vor einem tiefgreifenden und schnellen Wandel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204905"/>
            <a:ext cx="5008159" cy="2834221"/>
          </a:xfrm>
        </p:spPr>
        <p:txBody>
          <a:bodyPr>
            <a:noAutofit/>
          </a:bodyPr>
          <a:lstStyle/>
          <a:p>
            <a:pPr marL="306900" lvl="1" indent="0">
              <a:buNone/>
            </a:pPr>
            <a:r>
              <a:rPr lang="de-DE" sz="1400" b="1" i="1" dirty="0">
                <a:solidFill>
                  <a:schemeClr val="accent3"/>
                </a:solidFill>
              </a:rPr>
              <a:t>Digitalisierte Produkte + Serviceleistungen, Digitalisierung der Herstellungsprozesse, Wettbewerb der Geschäftsmodelle, Umbau von Wertschöpfungsketten, Elektromobilität, Dekarbonisierung, …  </a:t>
            </a:r>
          </a:p>
          <a:p>
            <a:r>
              <a:rPr lang="de-DE" b="1" dirty="0"/>
              <a:t>Gewerkschaftliches Ziel</a:t>
            </a:r>
            <a:r>
              <a:rPr lang="de-DE" dirty="0"/>
              <a:t>: Erfolgreiche Transformation mit </a:t>
            </a:r>
            <a:r>
              <a:rPr lang="de-DE" i="1" dirty="0"/>
              <a:t>Entwicklungsperspektiven</a:t>
            </a:r>
            <a:r>
              <a:rPr lang="de-DE" dirty="0"/>
              <a:t> für die Beschäftigten</a:t>
            </a:r>
          </a:p>
          <a:p>
            <a:r>
              <a:rPr lang="de-DE" dirty="0"/>
              <a:t>Das braucht eine </a:t>
            </a:r>
            <a:r>
              <a:rPr lang="de-DE" i="1" dirty="0"/>
              <a:t>aktive Rolle </a:t>
            </a:r>
            <a:r>
              <a:rPr lang="de-DE" dirty="0"/>
              <a:t>von Betriebsräten und der IG Metall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93" y="2853682"/>
            <a:ext cx="2555845" cy="162644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111793" y="1606122"/>
            <a:ext cx="2555845" cy="116550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Kompetenzwandel, Flexibilisierung, </a:t>
            </a:r>
          </a:p>
          <a:p>
            <a:pPr>
              <a:buNone/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Automatisierung, häufigere Tätigkeitswechsel, kultureller Wandel, …</a:t>
            </a:r>
            <a:endParaRPr kumimoji="0" lang="de-DE" sz="14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111793" y="1206093"/>
            <a:ext cx="2555845" cy="40002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Was erleben die Beschäftigten?</a:t>
            </a:r>
          </a:p>
        </p:txBody>
      </p:sp>
    </p:spTree>
    <p:extLst>
      <p:ext uri="{BB962C8B-B14F-4D97-AF65-F5344CB8AC3E}">
        <p14:creationId xmlns:p14="http://schemas.microsoft.com/office/powerpoint/2010/main" val="238737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 Transformationsatlas?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222217"/>
            <a:ext cx="5726355" cy="2834221"/>
          </a:xfrm>
        </p:spPr>
        <p:txBody>
          <a:bodyPr>
            <a:noAutofit/>
          </a:bodyPr>
          <a:lstStyle/>
          <a:p>
            <a:r>
              <a:rPr lang="de-DE" dirty="0"/>
              <a:t>Transformationsatlas = </a:t>
            </a:r>
            <a:r>
              <a:rPr lang="de-DE" i="1" dirty="0">
                <a:solidFill>
                  <a:srgbClr val="0070C0"/>
                </a:solidFill>
              </a:rPr>
              <a:t>visualisierter Überblick </a:t>
            </a:r>
            <a:r>
              <a:rPr lang="de-DE" dirty="0"/>
              <a:t>über Schwerpunkte und mögliche Folgen der Transformation (tiefgreifender Wandel)</a:t>
            </a:r>
          </a:p>
          <a:p>
            <a:r>
              <a:rPr lang="de-DE" dirty="0"/>
              <a:t>Fokus der Befragung ist die </a:t>
            </a:r>
            <a:r>
              <a:rPr lang="de-DE" i="1" dirty="0">
                <a:solidFill>
                  <a:srgbClr val="0070C0"/>
                </a:solidFill>
              </a:rPr>
              <a:t>Transformation im Betrieb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76" y="1204112"/>
            <a:ext cx="2158903" cy="28065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87" y="2404331"/>
            <a:ext cx="3490112" cy="212420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250826" y="2530457"/>
            <a:ext cx="2243224" cy="148475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Datengrundlage Juni 2019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1.964 Betriebe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Dort sind 1.700.000 Menschen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beschäftigt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9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54557"/>
            <a:ext cx="7756097" cy="454025"/>
          </a:xfrm>
        </p:spPr>
        <p:txBody>
          <a:bodyPr/>
          <a:lstStyle/>
          <a:p>
            <a:r>
              <a:rPr lang="de-DE" dirty="0"/>
              <a:t>Annahmen: Zur Bewältigung von Transformation braucht es …</a:t>
            </a:r>
          </a:p>
        </p:txBody>
      </p:sp>
      <p:sp>
        <p:nvSpPr>
          <p:cNvPr id="9" name="Ellipse 8"/>
          <p:cNvSpPr/>
          <p:nvPr/>
        </p:nvSpPr>
        <p:spPr>
          <a:xfrm>
            <a:off x="2077449" y="1810694"/>
            <a:ext cx="2530443" cy="15345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Attraktive Perspektiven für die Beschäftigten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1117996" y="1501779"/>
            <a:ext cx="1797363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Betriebliche Strategie-entwicklung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3738508" y="1501779"/>
            <a:ext cx="1797363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Personalplanung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und 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Qualifizierung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3738507" y="2973331"/>
            <a:ext cx="1797363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Beteiligung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und Mitbestimmung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117996" y="2973331"/>
            <a:ext cx="1797363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r"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Innovative Prozesse</a:t>
            </a:r>
            <a:r>
              <a:rPr kumimoji="0" lang="de-DE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und Produkte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188753" y="1391614"/>
            <a:ext cx="2727831" cy="45182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Regionale</a:t>
            </a:r>
            <a:r>
              <a:rPr kumimoji="0" lang="de-DE" sz="1400" i="0" u="none" strike="noStrike" cap="none" normalizeH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 und überregionale Industriepolitik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188753" y="2372132"/>
            <a:ext cx="2727831" cy="45182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Arbeitsmarkt</a:t>
            </a:r>
            <a:r>
              <a:rPr lang="de-DE" sz="1400" dirty="0">
                <a:solidFill>
                  <a:srgbClr val="3C3C3B"/>
                </a:solidFill>
                <a:latin typeface="Calibri" panose="020F0502020204030204" pitchFamily="34" charset="0"/>
              </a:rPr>
              <a:t>- und Qualifizierungspolitik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188753" y="2862391"/>
            <a:ext cx="2727831" cy="45182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Engagierte Gewerkschaftsmit-glieder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6188753" y="3352650"/>
            <a:ext cx="2727831" cy="45182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Tarifbindung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1117996" y="3844304"/>
            <a:ext cx="4417874" cy="35312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Themen im Transfor</a:t>
            </a:r>
            <a:r>
              <a:rPr lang="de-DE" sz="1400" b="1" dirty="0">
                <a:solidFill>
                  <a:srgbClr val="3C3C3B"/>
                </a:solidFill>
                <a:latin typeface="Calibri" panose="020F0502020204030204" pitchFamily="34" charset="0"/>
              </a:rPr>
              <a:t>mationsatlas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013552" y="1382626"/>
            <a:ext cx="4654627" cy="290901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6199016" y="1881873"/>
            <a:ext cx="2727831" cy="45182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Rechtliche Basis:</a:t>
            </a:r>
            <a:r>
              <a:rPr kumimoji="0" lang="de-DE" sz="1400" i="0" u="none" strike="noStrike" cap="none" normalizeH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 Mitbestimmung, Gesundheitsschutz, Tarifrecht, …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2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Transformationsatlas: Vorgehen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530637" y="1625665"/>
            <a:ext cx="1378296" cy="482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Fragebogen</a:t>
            </a:r>
          </a:p>
          <a:p>
            <a:pPr>
              <a:buNone/>
            </a:pPr>
            <a:r>
              <a:rPr lang="de-DE" sz="1200" dirty="0">
                <a:solidFill>
                  <a:srgbClr val="3C3C3B"/>
                </a:solidFill>
                <a:latin typeface="Calibri" panose="020F0502020204030204" pitchFamily="34" charset="0"/>
              </a:rPr>
              <a:t>(143 Einzelfragen)</a:t>
            </a:r>
            <a:endParaRPr kumimoji="0" lang="de-DE" sz="1400" i="0" u="none" strike="noStrike" cap="none" normalizeH="0" baseline="0" dirty="0">
              <a:ln>
                <a:noFill/>
              </a:ln>
              <a:solidFill>
                <a:srgbClr val="3C3C3B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643591" y="1756561"/>
            <a:ext cx="1553704" cy="3935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Dateneingabe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500017" y="1547561"/>
            <a:ext cx="1662080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Betrieblicher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Workshop (Risikoanalyse)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455431" y="1625665"/>
            <a:ext cx="1202835" cy="482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C3C3B"/>
                </a:solidFill>
                <a:effectLst/>
                <a:latin typeface="Calibri" panose="020F0502020204030204" pitchFamily="34" charset="0"/>
              </a:rPr>
              <a:t>Berichte und Grafiken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H="1">
            <a:off x="1966845" y="1867568"/>
            <a:ext cx="437135" cy="0"/>
          </a:xfrm>
          <a:prstGeom prst="line">
            <a:avLst/>
          </a:prstGeom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10800000" flipV="1">
            <a:off x="2797281" y="2226526"/>
            <a:ext cx="0" cy="612000"/>
          </a:xfrm>
          <a:prstGeom prst="straightConnector1">
            <a:avLst/>
          </a:prstGeom>
          <a:ln>
            <a:solidFill>
              <a:srgbClr val="3C3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 bwMode="auto">
          <a:xfrm>
            <a:off x="4733933" y="2907949"/>
            <a:ext cx="2685382" cy="67650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Erarbeitung von Lösungen</a:t>
            </a:r>
          </a:p>
          <a:p>
            <a:pPr>
              <a:buNone/>
            </a:pP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(betriebliche Projekte / regionale Netzwerke)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5977611" y="1862115"/>
            <a:ext cx="288000" cy="0"/>
          </a:xfrm>
          <a:prstGeom prst="straightConnector1">
            <a:avLst/>
          </a:prstGeom>
          <a:ln>
            <a:solidFill>
              <a:srgbClr val="3C3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 bwMode="auto">
          <a:xfrm>
            <a:off x="4733934" y="3633428"/>
            <a:ext cx="2685381" cy="3994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Unterstützungsangebote</a:t>
            </a:r>
            <a:r>
              <a:rPr kumimoji="0" lang="de-DE" sz="110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von Vorstand, Bezirksleitungen und Bildungsstätten</a:t>
            </a:r>
            <a:endParaRPr kumimoji="0" lang="de-DE" sz="11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4257110" y="3187674"/>
            <a:ext cx="288000" cy="0"/>
          </a:xfrm>
          <a:prstGeom prst="straightConnector1">
            <a:avLst/>
          </a:prstGeom>
          <a:ln>
            <a:solidFill>
              <a:srgbClr val="3C3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302520" y="1867568"/>
            <a:ext cx="288000" cy="0"/>
          </a:xfrm>
          <a:prstGeom prst="straightConnector1">
            <a:avLst/>
          </a:prstGeom>
          <a:ln>
            <a:solidFill>
              <a:srgbClr val="3C3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rot="10800000" flipV="1">
            <a:off x="7028480" y="2108065"/>
            <a:ext cx="0" cy="288000"/>
          </a:xfrm>
          <a:prstGeom prst="straightConnector1">
            <a:avLst/>
          </a:prstGeom>
          <a:ln>
            <a:solidFill>
              <a:srgbClr val="3C3C3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16200000" flipV="1">
            <a:off x="5074801" y="444549"/>
            <a:ext cx="0" cy="3924000"/>
          </a:xfrm>
          <a:prstGeom prst="straightConnector1">
            <a:avLst/>
          </a:prstGeom>
          <a:ln>
            <a:solidFill>
              <a:srgbClr val="3C3C3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rot="10800000" flipV="1">
            <a:off x="3111047" y="2406526"/>
            <a:ext cx="0" cy="432000"/>
          </a:xfrm>
          <a:prstGeom prst="straightConnector1">
            <a:avLst/>
          </a:prstGeom>
          <a:ln>
            <a:solidFill>
              <a:srgbClr val="3C3C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 bwMode="auto">
          <a:xfrm>
            <a:off x="2500017" y="1231213"/>
            <a:ext cx="1662080" cy="3058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Workshopkonzept 1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2500017" y="3720806"/>
            <a:ext cx="1662080" cy="3058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Workshopkonzept 2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500017" y="2905491"/>
            <a:ext cx="1662080" cy="67896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Times" pitchFamily="1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None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Betrieblicher</a:t>
            </a:r>
            <a:b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Workshop (Interpretation)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9"/>
          <a:stretch/>
        </p:blipFill>
        <p:spPr>
          <a:xfrm>
            <a:off x="0" y="2905491"/>
            <a:ext cx="2026535" cy="12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ein Schlussbild im Workshop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" y="1320682"/>
            <a:ext cx="7558922" cy="27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9DD2-CAD4-D746-9BED-0F740E662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404163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EAB500"/>
      </a:accent1>
      <a:accent2>
        <a:srgbClr val="8F2C33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G-Powerpoint-Vorlage-2019.potx [Schreibgeschützt]" id="{DB942AB2-56D0-4515-8538-6FBE12F4E3C4}" vid="{387EBA8B-DF44-4CB7-9032-DCE1391B424A}"/>
    </a:ext>
  </a:extLst>
</a:theme>
</file>

<file path=ppt/theme/theme2.xml><?xml version="1.0" encoding="utf-8"?>
<a:theme xmlns:a="http://schemas.openxmlformats.org/drawingml/2006/main" name="1_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EAB500"/>
      </a:accent1>
      <a:accent2>
        <a:srgbClr val="8F2C33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G-Powerpoint-Vorlage-2019.potx [Schreibgeschützt]" id="{DB942AB2-56D0-4515-8538-6FBE12F4E3C4}" vid="{387EBA8B-DF44-4CB7-9032-DCE1391B42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IMG-Powerpoint-Vorlage-2019</Template>
  <TotalTime>0</TotalTime>
  <Words>558</Words>
  <Application>Microsoft Office PowerPoint</Application>
  <PresentationFormat>Affichage à l'écran (16:9)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Meta for IGM Pro</vt:lpstr>
      <vt:lpstr>Meta Head for IGM Pro Cd Bk</vt:lpstr>
      <vt:lpstr>Meta Head for IGM Pro Cd Lt</vt:lpstr>
      <vt:lpstr>Meta OT</vt:lpstr>
      <vt:lpstr>Times</vt:lpstr>
      <vt:lpstr>Wingdings</vt:lpstr>
      <vt:lpstr>Office</vt:lpstr>
      <vt:lpstr>1_Office</vt:lpstr>
      <vt:lpstr>Transformationsatlas der IG Metall    Dr. Detlef Gerst</vt:lpstr>
      <vt:lpstr>1. Ziele, Annahmen, Vorgehen 2. Ergebnisse 3. Wie geht es weiter?</vt:lpstr>
      <vt:lpstr>Ziele, Annahmen, Vorgehen </vt:lpstr>
      <vt:lpstr>Arbeitswelt vor einem tiefgreifenden und schnellen Wandel</vt:lpstr>
      <vt:lpstr>Was ist ein Transformationsatlas?</vt:lpstr>
      <vt:lpstr>Annahmen: Zur Bewältigung von Transformation braucht es …</vt:lpstr>
      <vt:lpstr>Transformationsatlas: Vorgehen</vt:lpstr>
      <vt:lpstr>Beispiel für ein Schlussbild im Workshop</vt:lpstr>
      <vt:lpstr>Ergebnisse</vt:lpstr>
      <vt:lpstr>Schwerpunkte der Veränderung: Digitalisierung und steigender Qualifizierungsbedarf</vt:lpstr>
      <vt:lpstr>Ohne Strategie in die Transformation</vt:lpstr>
      <vt:lpstr>Fehlendes Bewusstsein, fehlende Aktivitäten</vt:lpstr>
      <vt:lpstr>Handlungsbedarf bei der Personal- und der Qualifizierungsplanung</vt:lpstr>
      <vt:lpstr>Mehr neue als durch Digitalisierung verringerte Arbeitsbelastungen</vt:lpstr>
      <vt:lpstr>Modernisierung ohne Betriebsrat</vt:lpstr>
      <vt:lpstr>Transformationsatlas: Schlussfolgerungen</vt:lpstr>
      <vt:lpstr>Wie geht es weiter?</vt:lpstr>
      <vt:lpstr>Eine proaktive Interessenvertretung lohnt sich</vt:lpstr>
      <vt:lpstr>Vertiefende Bearbeitung der Transformation</vt:lpstr>
      <vt:lpstr>Présentation PowerPoint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Gerst, Detlef</dc:creator>
  <cp:lastModifiedBy>Petr Ondrusek</cp:lastModifiedBy>
  <cp:revision>213</cp:revision>
  <cp:lastPrinted>2019-03-13T13:09:22Z</cp:lastPrinted>
  <dcterms:created xsi:type="dcterms:W3CDTF">2019-02-13T10:26:08Z</dcterms:created>
  <dcterms:modified xsi:type="dcterms:W3CDTF">2021-03-02T11:29:54Z</dcterms:modified>
</cp:coreProperties>
</file>